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  <p:sldId id="262" r:id="rId5"/>
    <p:sldId id="263" r:id="rId6"/>
    <p:sldId id="264" r:id="rId7"/>
    <p:sldId id="265" r:id="rId8"/>
    <p:sldId id="278" r:id="rId9"/>
    <p:sldId id="279" r:id="rId10"/>
    <p:sldId id="276" r:id="rId11"/>
    <p:sldId id="277" r:id="rId12"/>
    <p:sldId id="280" r:id="rId13"/>
    <p:sldId id="266" r:id="rId14"/>
    <p:sldId id="267" r:id="rId15"/>
    <p:sldId id="268" r:id="rId16"/>
    <p:sldId id="269" r:id="rId17"/>
    <p:sldId id="270" r:id="rId18"/>
    <p:sldId id="271" r:id="rId19"/>
    <p:sldId id="273" r:id="rId20"/>
    <p:sldId id="274" r:id="rId21"/>
    <p:sldId id="275" r:id="rId22"/>
  </p:sldIdLst>
  <p:sldSz cx="9144000" cy="6858000" type="screen4x3"/>
  <p:notesSz cx="6858000" cy="9144000"/>
  <p:custDataLst>
    <p:tags r:id="rId23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09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11407-413A-4B98-93DA-28E06B645D00}" type="datetimeFigureOut">
              <a:rPr lang="en-US" smtClean="0"/>
              <a:pPr/>
              <a:t>11/3/2014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943DF-FAAC-4456-AFE0-1108125894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11407-413A-4B98-93DA-28E06B645D00}" type="datetimeFigureOut">
              <a:rPr lang="en-US" smtClean="0"/>
              <a:pPr/>
              <a:t>11/3/2014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943DF-FAAC-4456-AFE0-1108125894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11407-413A-4B98-93DA-28E06B645D00}" type="datetimeFigureOut">
              <a:rPr lang="en-US" smtClean="0"/>
              <a:pPr/>
              <a:t>11/3/2014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943DF-FAAC-4456-AFE0-1108125894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11407-413A-4B98-93DA-28E06B645D00}" type="datetimeFigureOut">
              <a:rPr lang="en-US" smtClean="0"/>
              <a:pPr/>
              <a:t>11/3/2014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943DF-FAAC-4456-AFE0-1108125894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11407-413A-4B98-93DA-28E06B645D00}" type="datetimeFigureOut">
              <a:rPr lang="en-US" smtClean="0"/>
              <a:pPr/>
              <a:t>11/3/2014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943DF-FAAC-4456-AFE0-1108125894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11407-413A-4B98-93DA-28E06B645D00}" type="datetimeFigureOut">
              <a:rPr lang="en-US" smtClean="0"/>
              <a:pPr/>
              <a:t>11/3/2014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943DF-FAAC-4456-AFE0-1108125894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11407-413A-4B98-93DA-28E06B645D00}" type="datetimeFigureOut">
              <a:rPr lang="en-US" smtClean="0"/>
              <a:pPr/>
              <a:t>11/3/2014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943DF-FAAC-4456-AFE0-1108125894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11407-413A-4B98-93DA-28E06B645D00}" type="datetimeFigureOut">
              <a:rPr lang="en-US" smtClean="0"/>
              <a:pPr/>
              <a:t>11/3/2014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943DF-FAAC-4456-AFE0-1108125894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11407-413A-4B98-93DA-28E06B645D00}" type="datetimeFigureOut">
              <a:rPr lang="en-US" smtClean="0"/>
              <a:pPr/>
              <a:t>11/3/2014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943DF-FAAC-4456-AFE0-1108125894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11407-413A-4B98-93DA-28E06B645D00}" type="datetimeFigureOut">
              <a:rPr lang="en-US" smtClean="0"/>
              <a:pPr/>
              <a:t>11/3/2014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943DF-FAAC-4456-AFE0-1108125894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11407-413A-4B98-93DA-28E06B645D00}" type="datetimeFigureOut">
              <a:rPr lang="en-US" smtClean="0"/>
              <a:pPr/>
              <a:t>11/3/2014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943DF-FAAC-4456-AFE0-1108125894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311407-413A-4B98-93DA-28E06B645D00}" type="datetimeFigureOut">
              <a:rPr lang="en-US" smtClean="0"/>
              <a:pPr/>
              <a:t>11/3/2014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4943DF-FAAC-4456-AFE0-1108125894D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cctb.org.bd/tee.html" TargetMode="External"/><Relationship Id="rId2" Type="http://schemas.openxmlformats.org/officeDocument/2006/relationships/hyperlink" Target="http://www.flippedlearning.org/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cybermissions.org/mobilemin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755775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The 4 Steps To A</a:t>
            </a:r>
            <a:br>
              <a:rPr lang="en-US" sz="3200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US" sz="3200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 Discipleship Training Movement </a:t>
            </a:r>
            <a:br>
              <a:rPr lang="en-US" sz="3200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US" sz="3200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In The Developing World</a:t>
            </a:r>
            <a:endParaRPr lang="en-US" sz="3200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4343400"/>
            <a:ext cx="6400800" cy="1752600"/>
          </a:xfrm>
        </p:spPr>
        <p:txBody>
          <a:bodyPr/>
          <a:lstStyle/>
          <a:p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By John </a:t>
            </a:r>
            <a:r>
              <a:rPr lang="en-US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Edmiston</a:t>
            </a:r>
            <a:endParaRPr lang="en-US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CEO, </a:t>
            </a:r>
            <a:r>
              <a:rPr lang="en-US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Cybermissions</a:t>
            </a:r>
            <a:endParaRPr lang="en-US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4" name="Picture 3" descr="cybermissionsful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3352800" cy="1911096"/>
          </a:xfrm>
          <a:prstGeom prst="rect">
            <a:avLst/>
          </a:prstGeom>
        </p:spPr>
      </p:pic>
      <p:pic>
        <p:nvPicPr>
          <p:cNvPr id="5" name="Picture 4" descr="lightstock_139222_xsmall_john_edmiston_bible_iphone_black_bkg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169225" y="0"/>
            <a:ext cx="2974775" cy="19812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 Clarifying 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Concepts</a:t>
            </a:r>
            <a:endParaRPr lang="en-US" dirty="0"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Content Placeholder 4" descr="4concepts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47862" y="1371600"/>
            <a:ext cx="5414738" cy="5110396"/>
          </a:xfrm>
        </p:spPr>
      </p:pic>
      <p:sp>
        <p:nvSpPr>
          <p:cNvPr id="6" name="TextBox 5"/>
          <p:cNvSpPr txBox="1"/>
          <p:nvPr/>
        </p:nvSpPr>
        <p:spPr>
          <a:xfrm>
            <a:off x="5638800" y="1371600"/>
            <a:ext cx="32004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rial Narrow" pitchFamily="34" charset="0"/>
              </a:rPr>
              <a:t>Information is digital, a book can become an </a:t>
            </a:r>
            <a:r>
              <a:rPr lang="en-US" sz="2400" dirty="0" err="1" smtClean="0">
                <a:latin typeface="Arial Narrow" pitchFamily="34" charset="0"/>
              </a:rPr>
              <a:t>ebook</a:t>
            </a:r>
            <a:r>
              <a:rPr lang="en-US" sz="2400" dirty="0" smtClean="0">
                <a:latin typeface="Arial Narrow" pitchFamily="34" charset="0"/>
              </a:rPr>
              <a:t> or an audio book or be scanned into a database. However information alone does not change people much. There needs to be spiritual impartation such as the laying on of hands, personal formation in small groups or 1:1, and transformation through experiences in community.</a:t>
            </a:r>
            <a:endParaRPr lang="en-US" sz="2400" dirty="0">
              <a:latin typeface="Arial Narrow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Complete Package</a:t>
            </a:r>
            <a:endParaRPr lang="en-US" dirty="0"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 discipleship movement needs ALL of the above key concepts!! 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Not just excellent  </a:t>
            </a:r>
            <a:r>
              <a:rPr lang="en-US" u="sng" dirty="0" smtClean="0"/>
              <a:t>information</a:t>
            </a:r>
            <a:r>
              <a:rPr lang="en-US" dirty="0" smtClean="0"/>
              <a:t> but also spiritual </a:t>
            </a:r>
            <a:r>
              <a:rPr lang="en-US" u="sng" dirty="0" smtClean="0"/>
              <a:t>impartation</a:t>
            </a:r>
            <a:r>
              <a:rPr lang="en-US" dirty="0" smtClean="0"/>
              <a:t>, personal spiritual </a:t>
            </a:r>
            <a:r>
              <a:rPr lang="en-US" u="sng" dirty="0" smtClean="0"/>
              <a:t>formation</a:t>
            </a:r>
            <a:r>
              <a:rPr lang="en-US" dirty="0" smtClean="0"/>
              <a:t> and a community aiming at </a:t>
            </a:r>
            <a:r>
              <a:rPr lang="en-US" u="sng" dirty="0" smtClean="0"/>
              <a:t>transformation</a:t>
            </a:r>
            <a:r>
              <a:rPr lang="en-US" dirty="0" smtClean="0"/>
              <a:t> of themselves and their local community. </a:t>
            </a:r>
          </a:p>
          <a:p>
            <a:endParaRPr lang="en-US" dirty="0" smtClean="0"/>
          </a:p>
          <a:p>
            <a:r>
              <a:rPr lang="en-US" dirty="0" smtClean="0"/>
              <a:t>However information is the start of the process. Proclaiming and teaching are the foundations for discipleship and the Great Commission.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Great Commission Narratives</a:t>
            </a:r>
            <a:endParaRPr lang="en-US" dirty="0"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Preach</a:t>
            </a:r>
            <a:r>
              <a:rPr lang="en-US" dirty="0" smtClean="0"/>
              <a:t> the gospel – information</a:t>
            </a:r>
          </a:p>
          <a:p>
            <a:r>
              <a:rPr lang="en-US" b="1" dirty="0" smtClean="0"/>
              <a:t>Baptizing</a:t>
            </a:r>
            <a:r>
              <a:rPr lang="en-US" dirty="0" smtClean="0"/>
              <a:t> them – spiritual impartation</a:t>
            </a:r>
          </a:p>
          <a:p>
            <a:r>
              <a:rPr lang="en-US" dirty="0" smtClean="0"/>
              <a:t>Laying hands on the sick – spiritual impart</a:t>
            </a:r>
          </a:p>
          <a:p>
            <a:r>
              <a:rPr lang="en-US" b="1" dirty="0" smtClean="0"/>
              <a:t>Make</a:t>
            </a:r>
            <a:r>
              <a:rPr lang="en-US" dirty="0" smtClean="0"/>
              <a:t> disciples – personal formation</a:t>
            </a:r>
          </a:p>
          <a:p>
            <a:r>
              <a:rPr lang="en-US" dirty="0" smtClean="0"/>
              <a:t>Teaching them to </a:t>
            </a:r>
            <a:r>
              <a:rPr lang="en-US" b="1" dirty="0" smtClean="0"/>
              <a:t>O</a:t>
            </a:r>
            <a:r>
              <a:rPr lang="en-US" b="1" dirty="0" smtClean="0"/>
              <a:t>bey</a:t>
            </a:r>
            <a:r>
              <a:rPr lang="en-US" dirty="0" smtClean="0"/>
              <a:t> – transformation in the church community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Oral Learners</a:t>
            </a:r>
            <a:endParaRPr lang="en-US" dirty="0"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10600" cy="452596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Up to 70% of people do not enjoy large amounts of reading or writing.</a:t>
            </a:r>
          </a:p>
          <a:p>
            <a:r>
              <a:rPr lang="en-US" sz="2800" dirty="0" smtClean="0"/>
              <a:t>However they do enjoy learning via video and audio.</a:t>
            </a:r>
          </a:p>
          <a:p>
            <a:r>
              <a:rPr lang="en-US" sz="2800" dirty="0" smtClean="0"/>
              <a:t>Creation of good video is getting easier but is still challenging, </a:t>
            </a:r>
            <a:r>
              <a:rPr lang="en-US" sz="2800" dirty="0" err="1" smtClean="0"/>
              <a:t>Powerpoint</a:t>
            </a:r>
            <a:r>
              <a:rPr lang="en-US" sz="2800" dirty="0" smtClean="0"/>
              <a:t> can sometimes substitute.</a:t>
            </a:r>
          </a:p>
          <a:p>
            <a:r>
              <a:rPr lang="en-US" sz="2800" dirty="0" smtClean="0"/>
              <a:t>Discussing a bible story and the characters and circumstances can be a powerful means of discipleship.</a:t>
            </a:r>
          </a:p>
          <a:p>
            <a:r>
              <a:rPr lang="en-US" sz="2800" dirty="0" smtClean="0"/>
              <a:t>A simple “write in the blanks” workbook with minimal text can help oral learners to record their thoughts.</a:t>
            </a:r>
            <a:endParaRPr lang="en-US" sz="28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Internet Radio</a:t>
            </a:r>
            <a:endParaRPr lang="en-US" dirty="0"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800600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 smtClean="0"/>
              <a:t>Internet radio is just a digital delivery mechanism for high-quality audio content, often in MP3 format.</a:t>
            </a:r>
          </a:p>
          <a:p>
            <a:r>
              <a:rPr lang="en-US" sz="2400" dirty="0" smtClean="0"/>
              <a:t>The radio station is on the Internet – as a website or mobile app.</a:t>
            </a:r>
          </a:p>
          <a:p>
            <a:r>
              <a:rPr lang="en-US" sz="2400" dirty="0" smtClean="0"/>
              <a:t>Internet radio and MP3 podcasts can be streamed live or set as downloads to choose from. </a:t>
            </a:r>
          </a:p>
          <a:p>
            <a:r>
              <a:rPr lang="en-US" sz="2400" dirty="0" smtClean="0"/>
              <a:t>The MP3 files can be very short and targeted. They can also be longer such as sermons, lectures or entire audio-bibles.</a:t>
            </a:r>
          </a:p>
          <a:p>
            <a:r>
              <a:rPr lang="en-US" sz="2400" dirty="0" smtClean="0"/>
              <a:t>There are many different technical options for setting up an Internet radio. </a:t>
            </a:r>
            <a:r>
              <a:rPr lang="en-US" sz="2400" dirty="0" err="1" smtClean="0"/>
              <a:t>Icecast</a:t>
            </a:r>
            <a:r>
              <a:rPr lang="en-US" sz="2400" dirty="0" smtClean="0"/>
              <a:t> is one good option if you own a server.</a:t>
            </a:r>
          </a:p>
          <a:p>
            <a:r>
              <a:rPr lang="en-US" sz="2400" dirty="0" smtClean="0"/>
              <a:t>The audio-based training materials can then be saved to a user’s device such as a SD card, computer, or a mobile phone.</a:t>
            </a:r>
          </a:p>
          <a:p>
            <a:r>
              <a:rPr lang="en-US" sz="2400" dirty="0" smtClean="0"/>
              <a:t>Once the person has the MP3 file they can listen to at home, or while stuck in traffic, or while doing other work.</a:t>
            </a:r>
          </a:p>
          <a:p>
            <a:r>
              <a:rPr lang="en-US" sz="2400" dirty="0" smtClean="0"/>
              <a:t>The audio files can be arranged into a training curriculum.</a:t>
            </a:r>
            <a:endParaRPr lang="en-US" sz="24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Audio Learning Groups</a:t>
            </a:r>
            <a:endParaRPr lang="en-US" dirty="0"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4525963"/>
          </a:xfrm>
        </p:spPr>
        <p:txBody>
          <a:bodyPr>
            <a:noAutofit/>
          </a:bodyPr>
          <a:lstStyle/>
          <a:p>
            <a:r>
              <a:rPr lang="en-US" sz="2800" dirty="0" smtClean="0"/>
              <a:t>The MP3 based training (e.g. audio bible, sermon, lecture, or story) is played to the group by the facilitator.</a:t>
            </a:r>
          </a:p>
          <a:p>
            <a:r>
              <a:rPr lang="en-US" sz="2800" dirty="0" smtClean="0"/>
              <a:t>The group takes notes.</a:t>
            </a:r>
          </a:p>
          <a:p>
            <a:r>
              <a:rPr lang="en-US" sz="2800" dirty="0" smtClean="0"/>
              <a:t>The group then discusses the training material.</a:t>
            </a:r>
          </a:p>
          <a:p>
            <a:r>
              <a:rPr lang="en-US" sz="2800" dirty="0" smtClean="0"/>
              <a:t>The facilitator draws out the group with good questions.</a:t>
            </a:r>
          </a:p>
          <a:p>
            <a:r>
              <a:rPr lang="en-US" sz="2800" dirty="0" smtClean="0"/>
              <a:t>The group goes deeper into the story or bible passage.</a:t>
            </a:r>
          </a:p>
          <a:p>
            <a:r>
              <a:rPr lang="en-US" sz="2800" dirty="0" smtClean="0"/>
              <a:t>The group applies the learning, say to a scenario or to a real-life situation.</a:t>
            </a:r>
            <a:endParaRPr lang="en-US" sz="28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Flipped Learning / TEE</a:t>
            </a:r>
            <a:b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2"/>
              </a:rPr>
              <a:t>see www.flippedlearning.org</a:t>
            </a:r>
            <a:endParaRPr lang="en-US" sz="2000" dirty="0"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concepts are initially presented online (video, audio, text etc) and the individual student goes through it at his/her own pace.</a:t>
            </a:r>
          </a:p>
          <a:p>
            <a:r>
              <a:rPr lang="en-US" dirty="0" smtClean="0"/>
              <a:t>Later the training concepts are then explored in depth by the instructor and the group.</a:t>
            </a:r>
          </a:p>
          <a:p>
            <a:r>
              <a:rPr lang="en-US" dirty="0" smtClean="0"/>
              <a:t>TEE was begun in Guatemala in 1963 where it was known as TEE or Theological Education by Extension. Here is an example </a:t>
            </a:r>
            <a:r>
              <a:rPr lang="en-US" dirty="0" smtClean="0">
                <a:hlinkClick r:id="rId3"/>
              </a:rPr>
              <a:t>in Bangladesh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Mentoring / Personal Discipleship</a:t>
            </a:r>
            <a:endParaRPr lang="en-US" dirty="0"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lnSpcReduction="10000"/>
          </a:bodyPr>
          <a:lstStyle/>
          <a:p>
            <a:r>
              <a:rPr lang="en-US" sz="2400" dirty="0" smtClean="0"/>
              <a:t>Many groups such as Navigators, Campus Crusade and Equipping the Saints have promoted 1:1 personal or small group discipleship. </a:t>
            </a:r>
          </a:p>
          <a:p>
            <a:r>
              <a:rPr lang="en-US" sz="2400" dirty="0" smtClean="0"/>
              <a:t>Others such as </a:t>
            </a:r>
            <a:r>
              <a:rPr lang="en-US" sz="2400" dirty="0" err="1" smtClean="0"/>
              <a:t>MentorLink</a:t>
            </a:r>
            <a:r>
              <a:rPr lang="en-US" sz="2400" dirty="0" smtClean="0"/>
              <a:t> have promoted formal mentoring along with the informal mentoring in business groups such as Full Gospel Businessmen’s Fellowship. </a:t>
            </a:r>
          </a:p>
          <a:p>
            <a:r>
              <a:rPr lang="en-US" sz="2400" dirty="0" smtClean="0"/>
              <a:t>Historically “spiritual directors’ have assisted with the spiritual growth of Christians seeking a deeper walk with God.</a:t>
            </a:r>
          </a:p>
          <a:p>
            <a:r>
              <a:rPr lang="en-US" sz="2400" dirty="0" smtClean="0"/>
              <a:t>Some kind of personal mentor, prayer partner or accountability group is part of the personal formation part of discipleship. If disciples then make more disciples this can grow exponentially into a discipleship movement within a certain area (such as a university)</a:t>
            </a:r>
            <a:endParaRPr lang="en-US" sz="24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Learning Community Tensions</a:t>
            </a:r>
            <a:endParaRPr lang="en-US" dirty="0"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Emotional safety </a:t>
            </a:r>
            <a:r>
              <a:rPr lang="en-US" dirty="0" smtClean="0"/>
              <a:t>vs.  </a:t>
            </a:r>
            <a:r>
              <a:rPr lang="en-US" dirty="0"/>
              <a:t>Spiritual adventure</a:t>
            </a:r>
          </a:p>
          <a:p>
            <a:r>
              <a:rPr lang="en-US" dirty="0"/>
              <a:t>Clear basic doctrines </a:t>
            </a:r>
            <a:r>
              <a:rPr lang="en-US" dirty="0" smtClean="0"/>
              <a:t>vs. </a:t>
            </a:r>
            <a:r>
              <a:rPr lang="en-US" dirty="0"/>
              <a:t>Room to experiment and discover new things about God</a:t>
            </a:r>
          </a:p>
          <a:p>
            <a:r>
              <a:rPr lang="en-US" dirty="0"/>
              <a:t>Clear and definite leadership </a:t>
            </a:r>
            <a:r>
              <a:rPr lang="en-US" dirty="0" smtClean="0"/>
              <a:t>vs.  </a:t>
            </a:r>
            <a:r>
              <a:rPr lang="en-US" dirty="0"/>
              <a:t>Being without compulsion, exercising Christian freedom. </a:t>
            </a:r>
          </a:p>
          <a:p>
            <a:r>
              <a:rPr lang="en-US" dirty="0"/>
              <a:t>Sense of history, common purpose and tradition </a:t>
            </a:r>
            <a:r>
              <a:rPr lang="en-US" dirty="0" smtClean="0"/>
              <a:t>vs.  </a:t>
            </a:r>
            <a:r>
              <a:rPr lang="en-US" dirty="0"/>
              <a:t>Open to new methods &amp; new territory, adaptable</a:t>
            </a:r>
          </a:p>
          <a:p>
            <a:r>
              <a:rPr lang="en-US" dirty="0"/>
              <a:t>Know they are part of the solution </a:t>
            </a:r>
            <a:r>
              <a:rPr lang="en-US" dirty="0" smtClean="0"/>
              <a:t>vs. </a:t>
            </a:r>
            <a:r>
              <a:rPr lang="en-US" dirty="0"/>
              <a:t>Humbly dependent on God.</a:t>
            </a:r>
          </a:p>
          <a:p>
            <a:r>
              <a:rPr lang="en-US" dirty="0"/>
              <a:t>Homogeneous and united leadership </a:t>
            </a:r>
            <a:r>
              <a:rPr lang="en-US" dirty="0" smtClean="0"/>
              <a:t>vs.  </a:t>
            </a:r>
            <a:r>
              <a:rPr lang="en-US" dirty="0"/>
              <a:t>Great diversity in membership</a:t>
            </a:r>
          </a:p>
          <a:p>
            <a:r>
              <a:rPr lang="en-US" dirty="0"/>
              <a:t>God has brought this community into being </a:t>
            </a:r>
            <a:r>
              <a:rPr lang="en-US" dirty="0" smtClean="0"/>
              <a:t>vs.  </a:t>
            </a:r>
            <a:r>
              <a:rPr lang="en-US" dirty="0"/>
              <a:t>The drive to add more to the community</a:t>
            </a:r>
          </a:p>
          <a:p>
            <a:r>
              <a:rPr lang="en-US" dirty="0"/>
              <a:t>Not focused on money </a:t>
            </a:r>
            <a:r>
              <a:rPr lang="en-US" dirty="0" smtClean="0"/>
              <a:t>vs.  </a:t>
            </a:r>
            <a:r>
              <a:rPr lang="en-US" dirty="0"/>
              <a:t>True abundance, care of the poor.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Transformational Experiences</a:t>
            </a:r>
            <a:endParaRPr lang="en-US" dirty="0"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 smtClean="0"/>
              <a:t>Jesus stretched his disciples through transformational, paradigm-shifting, spiritual experiences in community.</a:t>
            </a:r>
          </a:p>
          <a:p>
            <a:r>
              <a:rPr lang="en-US" sz="2800" dirty="0" smtClean="0"/>
              <a:t>Action – Reflection – Action – enter into the experience, reflect on the experience, change one’s lifestyle and actions as a result.</a:t>
            </a:r>
          </a:p>
          <a:p>
            <a:r>
              <a:rPr lang="en-US" sz="2800" dirty="0" smtClean="0"/>
              <a:t>We see this with the MATUL students living in slum communities, massive change in worldview. </a:t>
            </a:r>
          </a:p>
          <a:p>
            <a:r>
              <a:rPr lang="en-US" sz="2800" dirty="0" smtClean="0"/>
              <a:t>Need to deliberately construct such experiences as part of disciple-making movements. Not just recklessly deep-ending individuals. Need to be as a group, communal, and with proper debriefing and deep theological reflection.</a:t>
            </a:r>
            <a:endParaRPr lang="en-US" sz="2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4 Steps</a:t>
            </a:r>
            <a:endParaRPr lang="en-US" dirty="0"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763000" cy="4525963"/>
          </a:xfrm>
        </p:spPr>
        <p:txBody>
          <a:bodyPr>
            <a:normAutofit/>
          </a:bodyPr>
          <a:lstStyle/>
          <a:p>
            <a:r>
              <a:rPr lang="en-US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Create</a:t>
            </a:r>
            <a:r>
              <a:rPr lang="en-US" sz="2400" dirty="0" smtClean="0"/>
              <a:t> – high-quality resources in digital formats</a:t>
            </a:r>
            <a:br>
              <a:rPr lang="en-US" sz="2400" dirty="0" smtClean="0"/>
            </a:br>
            <a:endParaRPr lang="en-US" sz="2400" dirty="0" smtClean="0"/>
          </a:p>
          <a:p>
            <a:r>
              <a:rPr lang="en-US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Deliver</a:t>
            </a:r>
            <a:r>
              <a:rPr lang="en-US" sz="2400" dirty="0" smtClean="0"/>
              <a:t> – the resources to the devices people actually own</a:t>
            </a:r>
            <a:br>
              <a:rPr lang="en-US" sz="2400" dirty="0" smtClean="0"/>
            </a:br>
            <a:endParaRPr lang="en-US" sz="2400" dirty="0" smtClean="0"/>
          </a:p>
          <a:p>
            <a:r>
              <a:rPr lang="en-US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Train</a:t>
            </a:r>
            <a:r>
              <a:rPr lang="en-US" sz="2400" dirty="0" smtClean="0"/>
              <a:t> – facilitators in how to use the resources and devices</a:t>
            </a:r>
            <a:br>
              <a:rPr lang="en-US" sz="2400" dirty="0" smtClean="0"/>
            </a:br>
            <a:endParaRPr lang="en-US" sz="2400" dirty="0" smtClean="0"/>
          </a:p>
          <a:p>
            <a:r>
              <a:rPr lang="en-US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Catalyze</a:t>
            </a:r>
            <a:r>
              <a:rPr lang="en-US" sz="2400" dirty="0" smtClean="0"/>
              <a:t> – a disciple-making movement in a community</a:t>
            </a:r>
            <a:endParaRPr lang="en-US" sz="24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Collected Wisdom</a:t>
            </a:r>
            <a:endParaRPr lang="en-US" dirty="0"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525963"/>
          </a:xfrm>
        </p:spPr>
        <p:txBody>
          <a:bodyPr>
            <a:normAutofit fontScale="92500"/>
          </a:bodyPr>
          <a:lstStyle/>
          <a:p>
            <a:r>
              <a:rPr lang="en-US" sz="2400" dirty="0" smtClean="0"/>
              <a:t>Over time the disciple-making community gains wisdom, insights, best practices, “how-to” methods such as tips-and-tricks, experiences and case studies that are incredibly valuable.</a:t>
            </a:r>
          </a:p>
          <a:p>
            <a:r>
              <a:rPr lang="en-US" sz="2400" dirty="0" smtClean="0"/>
              <a:t>These can be collected digitally as videos, stories, entries in a blog or wiki, an online diary or spiritual journey, podcasts, </a:t>
            </a:r>
            <a:r>
              <a:rPr lang="en-US" sz="2400" dirty="0" err="1" smtClean="0"/>
              <a:t>ebook</a:t>
            </a:r>
            <a:r>
              <a:rPr lang="en-US" sz="2400" dirty="0" smtClean="0"/>
              <a:t> series, or more systematically into an archive or Wikipedia format. </a:t>
            </a:r>
          </a:p>
          <a:p>
            <a:r>
              <a:rPr lang="en-US" sz="2400" dirty="0" smtClean="0"/>
              <a:t>They can also be used to improve the training. Step -1 CREATE is always dynamic. It can always be tweaked and improved as new things are learned and as needs change.</a:t>
            </a:r>
          </a:p>
          <a:p>
            <a:r>
              <a:rPr lang="en-US" sz="2400" dirty="0" smtClean="0"/>
              <a:t>Writers, biographers, videographers, archivists and collectors of stories should be encouraged to emerge within the disciple-making community.</a:t>
            </a:r>
            <a:endParaRPr lang="en-US" sz="24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“Apostolic” Oversight</a:t>
            </a:r>
            <a:endParaRPr lang="en-US" dirty="0"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400" dirty="0" smtClean="0"/>
              <a:t>As the disciple-making movement spreads there needs to be city-level and national level senior leaders who are form the core of the movement. These leaders will often have post-graduate degrees and deep life experience.</a:t>
            </a:r>
          </a:p>
          <a:p>
            <a:r>
              <a:rPr lang="en-US" sz="2400" dirty="0" smtClean="0"/>
              <a:t>These senior leaders (“apostles”) then network with each other as well with the movement as a whole, keeping it in balance. They will also include voices of values and conscience (“prophets”) as well as those sensitive to the leading of the Holy Spirit (“seers”) though I do not recommend using these terms as titles or offices because they are just confusing.</a:t>
            </a:r>
          </a:p>
          <a:p>
            <a:r>
              <a:rPr lang="en-US" sz="2400" dirty="0" smtClean="0"/>
              <a:t>They are especially important in training new leaders as well as solving key issues regarding the training content and delivery methods. </a:t>
            </a:r>
          </a:p>
          <a:p>
            <a:r>
              <a:rPr lang="en-US" sz="2400" dirty="0" smtClean="0"/>
              <a:t>They are the key people in catalyzing the discipleship movement.</a:t>
            </a:r>
          </a:p>
          <a:p>
            <a:endParaRPr lang="en-US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Step 1- CREATE</a:t>
            </a:r>
            <a:endParaRPr lang="en-US" dirty="0"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 smtClean="0"/>
              <a:t>Create a wide range of resources that are excellent, clear, and structured and which keep people biblical, honest and theologically balanced.</a:t>
            </a:r>
            <a:br>
              <a:rPr lang="en-US" sz="2800" dirty="0" smtClean="0"/>
            </a:br>
            <a:endParaRPr lang="en-US" sz="2800" dirty="0" smtClean="0"/>
          </a:p>
          <a:p>
            <a:r>
              <a:rPr lang="en-US" sz="2800" dirty="0" smtClean="0"/>
              <a:t>Curate the resources for cultural relevance, age relevance and situational relevance.</a:t>
            </a:r>
            <a:br>
              <a:rPr lang="en-US" sz="2800" dirty="0" smtClean="0"/>
            </a:br>
            <a:endParaRPr lang="en-US" sz="2800" dirty="0" smtClean="0"/>
          </a:p>
          <a:p>
            <a:r>
              <a:rPr lang="en-US" sz="2800" dirty="0" smtClean="0"/>
              <a:t>Check that the resource is in a digital format that people can access on their devices. Safe formats include MP3, html, text and PDF. Video may be difficult in some low-bandwidth areas.</a:t>
            </a:r>
            <a:endParaRPr lang="en-US" sz="2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Step 2 - DELIVER</a:t>
            </a:r>
            <a:endParaRPr lang="en-US" dirty="0"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 smtClean="0"/>
              <a:t>Deliver the resource to the device that most people own or have direct access to.</a:t>
            </a:r>
            <a:br>
              <a:rPr lang="en-US" sz="2800" dirty="0" smtClean="0"/>
            </a:br>
            <a:endParaRPr lang="en-US" sz="2800" dirty="0" smtClean="0"/>
          </a:p>
          <a:p>
            <a:r>
              <a:rPr lang="en-US" sz="2800" dirty="0" smtClean="0"/>
              <a:t>Mobile phones, TVs, radios, tablets, and Internet cafes are among the most common and accessible means of delivery.</a:t>
            </a:r>
            <a:br>
              <a:rPr lang="en-US" sz="2800" dirty="0" smtClean="0"/>
            </a:br>
            <a:endParaRPr lang="en-US" sz="2800" dirty="0" smtClean="0"/>
          </a:p>
          <a:p>
            <a:r>
              <a:rPr lang="en-US" sz="2800" dirty="0" smtClean="0"/>
              <a:t>Delivery methods include wireless hotspots, SD cards, </a:t>
            </a:r>
            <a:r>
              <a:rPr lang="en-US" sz="2800" dirty="0" err="1" smtClean="0"/>
              <a:t>BlueTooth</a:t>
            </a:r>
            <a:r>
              <a:rPr lang="en-US" sz="2800" dirty="0" smtClean="0"/>
              <a:t>, Internet downloads, apps, hard drives full of resources, Internet radio, websites and so on, see </a:t>
            </a:r>
            <a:r>
              <a:rPr lang="en-US" sz="2800" dirty="0" smtClean="0">
                <a:hlinkClick r:id="rId2"/>
              </a:rPr>
              <a:t>http://cybermissions.org/mobilemin/</a:t>
            </a:r>
            <a:endParaRPr lang="en-US" sz="2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Step 3 - TRAIN</a:t>
            </a:r>
            <a:endParaRPr lang="en-US" dirty="0"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 smtClean="0"/>
              <a:t>Information tends not to work very well on its own! You will need teachers, trainers and facilitators.</a:t>
            </a:r>
            <a:br>
              <a:rPr lang="en-US" sz="2800" dirty="0" smtClean="0"/>
            </a:br>
            <a:endParaRPr lang="en-US" sz="2800" dirty="0" smtClean="0"/>
          </a:p>
          <a:p>
            <a:r>
              <a:rPr lang="en-US" sz="2800" dirty="0" smtClean="0"/>
              <a:t>You need to train your trainers in four things:</a:t>
            </a:r>
            <a:br>
              <a:rPr lang="en-US" sz="2800" dirty="0" smtClean="0"/>
            </a:br>
            <a:r>
              <a:rPr lang="en-US" sz="2800" dirty="0" smtClean="0"/>
              <a:t>a) The content that you have created</a:t>
            </a:r>
            <a:br>
              <a:rPr lang="en-US" sz="2800" dirty="0" smtClean="0"/>
            </a:br>
            <a:r>
              <a:rPr lang="en-US" sz="2800" dirty="0" smtClean="0"/>
              <a:t>b) The delivery method and how to use it</a:t>
            </a:r>
            <a:br>
              <a:rPr lang="en-US" sz="2800" dirty="0" smtClean="0"/>
            </a:br>
            <a:r>
              <a:rPr lang="en-US" sz="2800" dirty="0" smtClean="0"/>
              <a:t>c)  How to facilitate a small group well</a:t>
            </a:r>
            <a:br>
              <a:rPr lang="en-US" sz="2800" dirty="0" smtClean="0"/>
            </a:br>
            <a:r>
              <a:rPr lang="en-US" sz="2800" dirty="0" smtClean="0"/>
              <a:t>d)  How to recruit group members</a:t>
            </a:r>
            <a:br>
              <a:rPr lang="en-US" sz="2800" dirty="0" smtClean="0"/>
            </a:br>
            <a:endParaRPr lang="en-US" sz="2800" dirty="0" smtClean="0"/>
          </a:p>
          <a:p>
            <a:r>
              <a:rPr lang="en-US" sz="2800" dirty="0" smtClean="0"/>
              <a:t>The best facilitators are also able to depend on God for their finances or to do business-as-mission.</a:t>
            </a:r>
          </a:p>
          <a:p>
            <a:pPr>
              <a:buNone/>
            </a:pPr>
            <a:endParaRPr lang="en-US" sz="2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Step 4 - Catalyze</a:t>
            </a:r>
            <a:endParaRPr lang="en-US" dirty="0"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2800" dirty="0" smtClean="0"/>
              <a:t>Once you start seeing success and have something you can “show off” to others, that is the time to catalyze a discipleship training movement.</a:t>
            </a:r>
          </a:p>
          <a:p>
            <a:r>
              <a:rPr lang="en-US" sz="2800" dirty="0" smtClean="0"/>
              <a:t>Organize conferences, consultations, and also engage in focused project collaboration with other churches and mission agencies. Global events in many locations.</a:t>
            </a:r>
          </a:p>
          <a:p>
            <a:r>
              <a:rPr lang="en-US" sz="2800" dirty="0" smtClean="0"/>
              <a:t>Think multiplication not addition </a:t>
            </a:r>
          </a:p>
          <a:p>
            <a:r>
              <a:rPr lang="en-US" sz="2800" dirty="0" smtClean="0"/>
              <a:t>Share a clear vision of transformation and a simple pathway for achieving it, along with stories of success.</a:t>
            </a:r>
          </a:p>
          <a:p>
            <a:r>
              <a:rPr lang="en-US" sz="2800" dirty="0" smtClean="0"/>
              <a:t>Build trust first, then tackle projects together!</a:t>
            </a:r>
            <a:endParaRPr lang="en-US" sz="2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Good Examples</a:t>
            </a:r>
            <a:endParaRPr lang="en-US" dirty="0"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4525963"/>
          </a:xfrm>
        </p:spPr>
        <p:txBody>
          <a:bodyPr>
            <a:normAutofit fontScale="92500" lnSpcReduction="20000"/>
          </a:bodyPr>
          <a:lstStyle/>
          <a:p>
            <a:r>
              <a:rPr lang="en-US" sz="2800" dirty="0" err="1" smtClean="0"/>
              <a:t>Harvestime</a:t>
            </a:r>
            <a:r>
              <a:rPr lang="en-US" sz="2800" dirty="0" smtClean="0"/>
              <a:t> – Immediate Bible Institute</a:t>
            </a:r>
          </a:p>
          <a:p>
            <a:r>
              <a:rPr lang="en-US" sz="2800" dirty="0" smtClean="0"/>
              <a:t>Perspectives Course – from the US Center for World Mission</a:t>
            </a:r>
          </a:p>
          <a:p>
            <a:r>
              <a:rPr lang="en-US" sz="2800" dirty="0" smtClean="0"/>
              <a:t>T4T – 6 week discipleship process</a:t>
            </a:r>
          </a:p>
          <a:p>
            <a:r>
              <a:rPr lang="en-US" sz="2800" dirty="0" smtClean="0"/>
              <a:t>ISOM – video school of ministry</a:t>
            </a:r>
          </a:p>
          <a:p>
            <a:r>
              <a:rPr lang="en-US" sz="2800" dirty="0" smtClean="0"/>
              <a:t>IHOP – International House of Prayer</a:t>
            </a:r>
          </a:p>
          <a:p>
            <a:r>
              <a:rPr lang="en-US" sz="2800" dirty="0" smtClean="0"/>
              <a:t>The “Simple Church” movement</a:t>
            </a:r>
          </a:p>
          <a:p>
            <a:r>
              <a:rPr lang="en-US" sz="2800" dirty="0" smtClean="0"/>
              <a:t>The various urban poor, New Friars movements</a:t>
            </a:r>
            <a:br>
              <a:rPr lang="en-US" sz="2800" dirty="0" smtClean="0"/>
            </a:b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These all more-or-less followed the 4 steps of: </a:t>
            </a:r>
            <a:br>
              <a:rPr lang="en-US" sz="2800" dirty="0" smtClean="0"/>
            </a:br>
            <a:r>
              <a:rPr lang="en-US" sz="2800" dirty="0" smtClean="0"/>
              <a:t>Create, Deliver, Train, Catalyze – modifying the resources and delivery methods over time in response to new ideas and circumstances. </a:t>
            </a:r>
            <a:endParaRPr lang="en-US" sz="2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Some Of The Main Challenges</a:t>
            </a:r>
            <a:endParaRPr lang="en-US" dirty="0"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>
            <a:normAutofit fontScale="77500" lnSpcReduction="20000"/>
          </a:bodyPr>
          <a:lstStyle/>
          <a:p>
            <a:endParaRPr lang="en-US" dirty="0"/>
          </a:p>
          <a:p>
            <a:r>
              <a:rPr lang="en-US" dirty="0" smtClean="0"/>
              <a:t>Must cost the </a:t>
            </a:r>
            <a:r>
              <a:rPr lang="en-US" dirty="0"/>
              <a:t>student less than $30 per </a:t>
            </a:r>
            <a:r>
              <a:rPr lang="en-US" dirty="0" smtClean="0"/>
              <a:t>month</a:t>
            </a:r>
          </a:p>
          <a:p>
            <a:r>
              <a:rPr lang="en-US" dirty="0" smtClean="0"/>
              <a:t>Delivery </a:t>
            </a:r>
            <a:r>
              <a:rPr lang="en-US" dirty="0"/>
              <a:t>must work in low-bandwidth </a:t>
            </a:r>
            <a:r>
              <a:rPr lang="en-US" dirty="0" smtClean="0"/>
              <a:t>areas</a:t>
            </a:r>
          </a:p>
          <a:p>
            <a:r>
              <a:rPr lang="en-US" dirty="0" smtClean="0"/>
              <a:t>Must </a:t>
            </a:r>
            <a:r>
              <a:rPr lang="en-US" dirty="0"/>
              <a:t>not require expensive buildings or </a:t>
            </a:r>
            <a:r>
              <a:rPr lang="en-US" dirty="0" smtClean="0"/>
              <a:t>libraries</a:t>
            </a:r>
          </a:p>
          <a:p>
            <a:r>
              <a:rPr lang="en-US" dirty="0" smtClean="0"/>
              <a:t>Must use their devices, ones they already own, not expensive imported Western devices.</a:t>
            </a:r>
          </a:p>
          <a:p>
            <a:r>
              <a:rPr lang="en-US" dirty="0" smtClean="0"/>
              <a:t>No </a:t>
            </a:r>
            <a:r>
              <a:rPr lang="en-US" dirty="0"/>
              <a:t>copyright restrictions (Creative Commons </a:t>
            </a:r>
            <a:r>
              <a:rPr lang="en-US" dirty="0" smtClean="0"/>
              <a:t>resources)</a:t>
            </a:r>
          </a:p>
          <a:p>
            <a:r>
              <a:rPr lang="en-US" dirty="0" smtClean="0"/>
              <a:t>BYOD (bring your own device) world means that we need to use device </a:t>
            </a:r>
            <a:r>
              <a:rPr lang="en-US" dirty="0"/>
              <a:t>independent formats </a:t>
            </a:r>
            <a:r>
              <a:rPr lang="en-US" dirty="0" err="1"/>
              <a:t>e.g</a:t>
            </a:r>
            <a:r>
              <a:rPr lang="en-US" dirty="0"/>
              <a:t>, Text, PDF, html and MP3 audio. </a:t>
            </a:r>
            <a:endParaRPr lang="en-US" dirty="0" smtClean="0"/>
          </a:p>
          <a:p>
            <a:r>
              <a:rPr lang="en-US" dirty="0" smtClean="0"/>
              <a:t>Program should become self-supporting and self-multiplying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Diagram_of_grassroots_training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2400" y="1202795"/>
            <a:ext cx="8763000" cy="445241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209800" y="152400"/>
            <a:ext cx="472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 The Process Works </a:t>
            </a:r>
            <a:endParaRPr lang="en-US" sz="3600" dirty="0"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0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The 4 Steps To A  Discipleship Training Movement  In The Developing World&amp;quot;&quot;/&gt;&lt;property id=&quot;20307&quot; value=&quot;256&quot;/&gt;&lt;/object&gt;&lt;object type=&quot;3&quot; unique_id=&quot;10049&quot;&gt;&lt;property id=&quot;20148&quot; value=&quot;5&quot;/&gt;&lt;property id=&quot;20300&quot; value=&quot;Slide 2 - &amp;quot;The 4 Steps&amp;quot;&quot;/&gt;&lt;property id=&quot;20307&quot; value=&quot;258&quot;/&gt;&lt;/object&gt;&lt;object type=&quot;3&quot; unique_id=&quot;10051&quot;&gt;&lt;property id=&quot;20148&quot; value=&quot;5&quot;/&gt;&lt;property id=&quot;20300&quot; value=&quot;Slide 3 - &amp;quot;Step 1- CREATE&amp;quot;&quot;/&gt;&lt;property id=&quot;20307&quot; value=&quot;260&quot;/&gt;&lt;/object&gt;&lt;object type=&quot;3&quot; unique_id=&quot;10052&quot;&gt;&lt;property id=&quot;20148&quot; value=&quot;5&quot;/&gt;&lt;property id=&quot;20300&quot; value=&quot;Slide 4 - &amp;quot;Step 2 - DELIVER&amp;quot;&quot;/&gt;&lt;property id=&quot;20307&quot; value=&quot;262&quot;/&gt;&lt;/object&gt;&lt;object type=&quot;3&quot; unique_id=&quot;10053&quot;&gt;&lt;property id=&quot;20148&quot; value=&quot;5&quot;/&gt;&lt;property id=&quot;20300&quot; value=&quot;Slide 5 - &amp;quot;Step 3 - TRAIN&amp;quot;&quot;/&gt;&lt;property id=&quot;20307&quot; value=&quot;263&quot;/&gt;&lt;/object&gt;&lt;object type=&quot;3&quot; unique_id=&quot;10054&quot;&gt;&lt;property id=&quot;20148&quot; value=&quot;5&quot;/&gt;&lt;property id=&quot;20300&quot; value=&quot;Slide 6 - &amp;quot;Step 4 - Catalyze&amp;quot;&quot;/&gt;&lt;property id=&quot;20307&quot; value=&quot;264&quot;/&gt;&lt;/object&gt;&lt;object type=&quot;3&quot; unique_id=&quot;10088&quot;&gt;&lt;property id=&quot;20148&quot; value=&quot;5&quot;/&gt;&lt;property id=&quot;20300&quot; value=&quot;Slide 7 - &amp;quot;Good Examples&amp;quot;&quot;/&gt;&lt;property id=&quot;20307&quot; value=&quot;265&quot;/&gt;&lt;/object&gt;&lt;object type=&quot;3&quot; unique_id=&quot;10125&quot;&gt;&lt;property id=&quot;20148&quot; value=&quot;5&quot;/&gt;&lt;property id=&quot;20300&quot; value=&quot;Slide 13 - &amp;quot;Oral Learners&amp;quot;&quot;/&gt;&lt;property id=&quot;20307&quot; value=&quot;266&quot;/&gt;&lt;/object&gt;&lt;object type=&quot;3&quot; unique_id=&quot;10178&quot;&gt;&lt;property id=&quot;20148&quot; value=&quot;5&quot;/&gt;&lt;property id=&quot;20300&quot; value=&quot;Slide 14 - &amp;quot;Internet Radio&amp;quot;&quot;/&gt;&lt;property id=&quot;20307&quot; value=&quot;267&quot;/&gt;&lt;/object&gt;&lt;object type=&quot;3&quot; unique_id=&quot;10179&quot;&gt;&lt;property id=&quot;20148&quot; value=&quot;5&quot;/&gt;&lt;property id=&quot;20300&quot; value=&quot;Slide 15 - &amp;quot;Audio Learning Groups&amp;quot;&quot;/&gt;&lt;property id=&quot;20307&quot; value=&quot;268&quot;/&gt;&lt;/object&gt;&lt;object type=&quot;3&quot; unique_id=&quot;10225&quot;&gt;&lt;property id=&quot;20148&quot; value=&quot;5&quot;/&gt;&lt;property id=&quot;20300&quot; value=&quot;Slide 16 - &amp;quot;Flipped Learning / TEE see www.flippedlearning.org&amp;quot;&quot;/&gt;&lt;property id=&quot;20307&quot; value=&quot;269&quot;/&gt;&lt;/object&gt;&lt;object type=&quot;3&quot; unique_id=&quot;10339&quot;&gt;&lt;property id=&quot;20148&quot; value=&quot;5&quot;/&gt;&lt;property id=&quot;20300&quot; value=&quot;Slide 17 - &amp;quot;Mentoring / Personal Discipleship&amp;quot;&quot;/&gt;&lt;property id=&quot;20307&quot; value=&quot;270&quot;/&gt;&lt;/object&gt;&lt;object type=&quot;3&quot; unique_id=&quot;10340&quot;&gt;&lt;property id=&quot;20148&quot; value=&quot;5&quot;/&gt;&lt;property id=&quot;20300&quot; value=&quot;Slide 18 - &amp;quot;Learning Community Tensions&amp;quot;&quot;/&gt;&lt;property id=&quot;20307&quot; value=&quot;271&quot;/&gt;&lt;/object&gt;&lt;object type=&quot;3&quot; unique_id=&quot;10341&quot;&gt;&lt;property id=&quot;20148&quot; value=&quot;5&quot;/&gt;&lt;property id=&quot;20300&quot; value=&quot;Slide 19 - &amp;quot;Transformational Experiences&amp;quot;&quot;/&gt;&lt;property id=&quot;20307&quot; value=&quot;273&quot;/&gt;&lt;/object&gt;&lt;object type=&quot;3&quot; unique_id=&quot;10342&quot;&gt;&lt;property id=&quot;20148&quot; value=&quot;5&quot;/&gt;&lt;property id=&quot;20300&quot; value=&quot;Slide 20 - &amp;quot;Collected Wisdom&amp;quot;&quot;/&gt;&lt;property id=&quot;20307&quot; value=&quot;274&quot;/&gt;&lt;/object&gt;&lt;object type=&quot;3&quot; unique_id=&quot;10490&quot;&gt;&lt;property id=&quot;20148&quot; value=&quot;5&quot;/&gt;&lt;property id=&quot;20300&quot; value=&quot;Slide 8 - &amp;quot;Some Of The Main Challenges&amp;quot;&quot;/&gt;&lt;property id=&quot;20307&quot; value=&quot;278&quot;/&gt;&lt;/object&gt;&lt;object type=&quot;3&quot; unique_id=&quot;10491&quot;&gt;&lt;property id=&quot;20148&quot; value=&quot;5&quot;/&gt;&lt;property id=&quot;20300&quot; value=&quot;Slide 9&quot;/&gt;&lt;property id=&quot;20307&quot; value=&quot;279&quot;/&gt;&lt;/object&gt;&lt;object type=&quot;3&quot; unique_id=&quot;10492&quot;&gt;&lt;property id=&quot;20148&quot; value=&quot;5&quot;/&gt;&lt;property id=&quot;20300&quot; value=&quot;Slide 10 - &amp;quot;4 Clarifying Concepts&amp;quot;&quot;/&gt;&lt;property id=&quot;20307&quot; value=&quot;276&quot;/&gt;&lt;/object&gt;&lt;object type=&quot;3&quot; unique_id=&quot;10493&quot;&gt;&lt;property id=&quot;20148&quot; value=&quot;5&quot;/&gt;&lt;property id=&quot;20300&quot; value=&quot;Slide 11 - &amp;quot;A Complete Package&amp;quot;&quot;/&gt;&lt;property id=&quot;20307&quot; value=&quot;277&quot;/&gt;&lt;/object&gt;&lt;object type=&quot;3&quot; unique_id=&quot;10494&quot;&gt;&lt;property id=&quot;20148&quot; value=&quot;5&quot;/&gt;&lt;property id=&quot;20300&quot; value=&quot;Slide 21 - &amp;quot;“Apostolic” Oversight&amp;quot;&quot;/&gt;&lt;property id=&quot;20307&quot; value=&quot;275&quot;/&gt;&lt;/object&gt;&lt;object type=&quot;3&quot; unique_id=&quot;10627&quot;&gt;&lt;property id=&quot;20148&quot; value=&quot;5&quot;/&gt;&lt;property id=&quot;20300&quot; value=&quot;Slide 12 - &amp;quot;The Great Commission Narratives&amp;quot;&quot;/&gt;&lt;property id=&quot;20307&quot; value=&quot;280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500</TotalTime>
  <Words>1418</Words>
  <Application>Microsoft Office PowerPoint</Application>
  <PresentationFormat>On-screen Show (4:3)</PresentationFormat>
  <Paragraphs>113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The 4 Steps To A  Discipleship Training Movement  In The Developing World</vt:lpstr>
      <vt:lpstr>The 4 Steps</vt:lpstr>
      <vt:lpstr>Step 1- CREATE</vt:lpstr>
      <vt:lpstr>Step 2 - DELIVER</vt:lpstr>
      <vt:lpstr>Step 3 - TRAIN</vt:lpstr>
      <vt:lpstr>Step 4 - Catalyze</vt:lpstr>
      <vt:lpstr>Good Examples</vt:lpstr>
      <vt:lpstr>Some Of The Main Challenges</vt:lpstr>
      <vt:lpstr>Slide 9</vt:lpstr>
      <vt:lpstr>4 Clarifying Concepts</vt:lpstr>
      <vt:lpstr>A Complete Package</vt:lpstr>
      <vt:lpstr>The Great Commission Narratives</vt:lpstr>
      <vt:lpstr>Oral Learners</vt:lpstr>
      <vt:lpstr>Internet Radio</vt:lpstr>
      <vt:lpstr>Audio Learning Groups</vt:lpstr>
      <vt:lpstr>Flipped Learning / TEE see www.flippedlearning.org</vt:lpstr>
      <vt:lpstr>Mentoring / Personal Discipleship</vt:lpstr>
      <vt:lpstr>Learning Community Tensions</vt:lpstr>
      <vt:lpstr>Transformational Experiences</vt:lpstr>
      <vt:lpstr>Collected Wisdom</vt:lpstr>
      <vt:lpstr>“Apostolic” Oversight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4 Steps To A  Discipleship Training Movement  In The Developing World</dc:title>
  <dc:creator>John Edmiston</dc:creator>
  <cp:lastModifiedBy>John Edmiston</cp:lastModifiedBy>
  <cp:revision>12</cp:revision>
  <dcterms:created xsi:type="dcterms:W3CDTF">2014-10-31T17:41:11Z</dcterms:created>
  <dcterms:modified xsi:type="dcterms:W3CDTF">2014-11-03T22:14:33Z</dcterms:modified>
</cp:coreProperties>
</file>